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7" roundtripDataSignature="AMtx7mglUTnXNP+iYXSGTVFPS1Lmodw05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it-IT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3" name="Google Shape;143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2" name="Google Shape;162;p1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8" name="Google Shape;188;p1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4" name="Google Shape;194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2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apositiva titolo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4"/>
          <p:cNvSpPr txBox="1"/>
          <p:nvPr>
            <p:ph type="ctrTitle"/>
          </p:nvPr>
        </p:nvSpPr>
        <p:spPr>
          <a:xfrm>
            <a:off x="683568" y="1268760"/>
            <a:ext cx="7630616" cy="10801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  <a:defRPr b="0" i="0" sz="36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24"/>
          <p:cNvSpPr txBox="1"/>
          <p:nvPr>
            <p:ph idx="1" type="subTitle"/>
          </p:nvPr>
        </p:nvSpPr>
        <p:spPr>
          <a:xfrm>
            <a:off x="1371600" y="2924944"/>
            <a:ext cx="6224736" cy="18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  <a:defRPr b="1" sz="4000">
                <a:solidFill>
                  <a:srgbClr val="800000"/>
                </a:solidFill>
              </a:defRPr>
            </a:lvl1pPr>
            <a:lvl2pPr lvl="1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6" name="Google Shape;16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" name="Google Shape;18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2" name="Google Shape;72;p33"/>
          <p:cNvSpPr txBox="1"/>
          <p:nvPr>
            <p:ph idx="1" type="body"/>
          </p:nvPr>
        </p:nvSpPr>
        <p:spPr>
          <a:xfrm rot="5400000">
            <a:off x="2309019" y="-871090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Google Shape;74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4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8" name="Google Shape;78;p34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Char char="▪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" name="Google Shape;79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0" name="Google Shape;80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1" name="Google Shape;81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5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  <a:defRPr b="1" i="0" sz="2800" u="none" cap="none" strike="noStrike">
                <a:solidFill>
                  <a:srgbClr val="8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1" name="Google Shape;21;p25"/>
          <p:cNvSpPr txBox="1"/>
          <p:nvPr>
            <p:ph idx="1" type="body"/>
          </p:nvPr>
        </p:nvSpPr>
        <p:spPr>
          <a:xfrm>
            <a:off x="457200" y="1268760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rgbClr val="000090"/>
              </a:buClr>
              <a:buSzPts val="1800"/>
              <a:buNone/>
              <a:defRPr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>
                <a:solidFill>
                  <a:srgbClr val="000090"/>
                </a:solidFill>
              </a:defRPr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" name="Google Shape;2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Google Shape;24;p2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7" name="Google Shape;27;p2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8" name="Google Shape;28;p2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9" name="Google Shape;29;p2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2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3" name="Google Shape;33;p2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4" name="Google Shape;34;p2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Char char="▪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5" name="Google Shape;35;p2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2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2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2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2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2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rgbClr val="000090"/>
              </a:buClr>
              <a:buSzPts val="2000"/>
              <a:buChar char="▪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▪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▪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2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Google Shape;45;p2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Google Shape;46;p2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9" name="Google Shape;49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3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8" name="Google Shape;58;p3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rgbClr val="000090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rgbClr val="000090"/>
              </a:buClr>
              <a:buSzPts val="2800"/>
              <a:buChar char="▪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▪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▪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9" name="Google Shape;59;p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0" name="Google Shape;60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Google Shape;6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Google Shape;6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3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3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6" name="Google Shape;66;p3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rgbClr val="000090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rgbClr val="000090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3"/>
          <p:cNvSpPr txBox="1"/>
          <p:nvPr>
            <p:ph idx="1" type="body"/>
          </p:nvPr>
        </p:nvSpPr>
        <p:spPr>
          <a:xfrm>
            <a:off x="457200" y="980728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Char char="▪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▪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" name="Google Shape;11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12" name="Google Shape;12;p23"/>
          <p:cNvSpPr/>
          <p:nvPr/>
        </p:nvSpPr>
        <p:spPr>
          <a:xfrm>
            <a:off x="0" y="-99392"/>
            <a:ext cx="9144000" cy="792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1200"/>
              <a:buFont typeface="Calibri"/>
              <a:buNone/>
            </a:pP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Girotto-Zorzi,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Manuale di psicologia generale</a:t>
            </a: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, Il Mulino, 2016</a:t>
            </a:r>
            <a:b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Capitolo settimo, </a:t>
            </a:r>
            <a:r>
              <a:rPr b="0" i="1" lang="it-IT" sz="1200" u="none" cap="none" strike="noStrike">
                <a:solidFill>
                  <a:srgbClr val="000090"/>
                </a:solidFill>
                <a:latin typeface="Calibri"/>
                <a:ea typeface="Calibri"/>
                <a:cs typeface="Calibri"/>
                <a:sym typeface="Calibri"/>
              </a:rPr>
              <a:t>Sistemi di memoria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/>
          <p:nvPr>
            <p:ph type="ctrTitle"/>
          </p:nvPr>
        </p:nvSpPr>
        <p:spPr>
          <a:xfrm>
            <a:off x="685800" y="1340769"/>
            <a:ext cx="7558608" cy="10081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3600"/>
              <a:buFont typeface="Calibri"/>
              <a:buNone/>
            </a:pPr>
            <a:r>
              <a:rPr lang="it-IT"/>
              <a:t>Capitolo settimo</a:t>
            </a:r>
            <a:endParaRPr/>
          </a:p>
        </p:txBody>
      </p:sp>
      <p:sp>
        <p:nvSpPr>
          <p:cNvPr id="88" name="Google Shape;88;p1"/>
          <p:cNvSpPr txBox="1"/>
          <p:nvPr>
            <p:ph idx="1" type="subTitle"/>
          </p:nvPr>
        </p:nvSpPr>
        <p:spPr>
          <a:xfrm>
            <a:off x="1403648" y="2492896"/>
            <a:ext cx="6336704" cy="1008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4000"/>
              <a:buNone/>
            </a:pPr>
            <a:r>
              <a:rPr lang="it-IT"/>
              <a:t>Sistemi di memoria</a:t>
            </a:r>
            <a:endParaRPr/>
          </a:p>
        </p:txBody>
      </p:sp>
      <p:sp>
        <p:nvSpPr>
          <p:cNvPr id="89" name="Google Shape;89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8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semantica</a:t>
            </a:r>
            <a:r>
              <a:rPr i="1" lang="it-IT"/>
              <a:t> </a:t>
            </a:r>
            <a:r>
              <a:rPr lang="it-IT"/>
              <a:t>si riferisce a conoscenze </a:t>
            </a:r>
            <a:r>
              <a:rPr i="1" lang="it-IT">
                <a:solidFill>
                  <a:srgbClr val="800000"/>
                </a:solidFill>
              </a:rPr>
              <a:t>astratte e generali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Trascende le condizioni temporali e spaziali in cui la traccia di memoria si è formata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È organizzata in modo </a:t>
            </a:r>
            <a:r>
              <a:rPr i="1" lang="it-IT"/>
              <a:t>tassonomico </a:t>
            </a:r>
            <a:r>
              <a:rPr lang="it-IT"/>
              <a:t>e </a:t>
            </a:r>
            <a:r>
              <a:rPr i="1" lang="it-IT"/>
              <a:t>associativo</a:t>
            </a:r>
            <a:endParaRPr/>
          </a:p>
        </p:txBody>
      </p:sp>
      <p:sp>
        <p:nvSpPr>
          <p:cNvPr id="146" name="Google Shape;14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4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2"/>
          <p:cNvSpPr txBox="1"/>
          <p:nvPr>
            <p:ph type="title"/>
          </p:nvPr>
        </p:nvSpPr>
        <p:spPr>
          <a:xfrm>
            <a:off x="467544" y="692696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Memoria dichiarativa e memoria procedurale</a:t>
            </a:r>
            <a:endParaRPr/>
          </a:p>
        </p:txBody>
      </p:sp>
      <p:sp>
        <p:nvSpPr>
          <p:cNvPr id="152" name="Google Shape;152;p12"/>
          <p:cNvSpPr txBox="1"/>
          <p:nvPr>
            <p:ph idx="1" type="body"/>
          </p:nvPr>
        </p:nvSpPr>
        <p:spPr>
          <a:xfrm>
            <a:off x="457200" y="1556792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Distinzione tra 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/>
              <a:t>sapere cosa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it-IT"/>
              <a:t> e 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/>
              <a:t>sapere come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» </a:t>
            </a:r>
            <a:r>
              <a:rPr lang="it-IT"/>
              <a:t>(G. Ryle)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procedurale </a:t>
            </a:r>
            <a:r>
              <a:rPr lang="it-IT"/>
              <a:t>(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/>
              <a:t>sapere come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it-IT"/>
              <a:t>) è legata alla </a:t>
            </a:r>
            <a:r>
              <a:rPr i="1" lang="it-IT">
                <a:solidFill>
                  <a:srgbClr val="800000"/>
                </a:solidFill>
              </a:rPr>
              <a:t>reale attuazione di un compito </a:t>
            </a:r>
            <a:r>
              <a:rPr lang="it-IT"/>
              <a:t>e accessibile e valutabile solo attraverso l’esecuzione di un’azione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È un tipo di conoscenza </a:t>
            </a:r>
            <a:r>
              <a:rPr i="1" lang="it-IT"/>
              <a:t>tacita</a:t>
            </a:r>
            <a:r>
              <a:rPr i="1" lang="it-IT">
                <a:solidFill>
                  <a:srgbClr val="800000"/>
                </a:solidFill>
              </a:rPr>
              <a:t> </a:t>
            </a:r>
            <a:r>
              <a:rPr lang="it-IT"/>
              <a:t>(non consapevole)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Non è soltanto un ricordo di abilità motorie, può trattarsi anche del ricordo di «modi di procedere» per fare qualcosa</a:t>
            </a:r>
            <a:endParaRPr/>
          </a:p>
        </p:txBody>
      </p:sp>
      <p:sp>
        <p:nvSpPr>
          <p:cNvPr id="153" name="Google Shape;153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"/>
          <p:cNvSpPr txBox="1"/>
          <p:nvPr>
            <p:ph idx="1" type="body"/>
          </p:nvPr>
        </p:nvSpPr>
        <p:spPr>
          <a:xfrm>
            <a:off x="457200" y="98072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dichiarativa</a:t>
            </a:r>
            <a:r>
              <a:rPr i="1" lang="it-IT"/>
              <a:t> </a:t>
            </a:r>
            <a:r>
              <a:rPr lang="it-IT"/>
              <a:t>(«sapere cosa») si riferisce alla </a:t>
            </a:r>
            <a:r>
              <a:rPr i="1" lang="it-IT">
                <a:solidFill>
                  <a:srgbClr val="800000"/>
                </a:solidFill>
              </a:rPr>
              <a:t>conoscenza esplicita di fatti</a:t>
            </a:r>
            <a:r>
              <a:rPr lang="it-IT"/>
              <a:t>, come la definizione di una parola o le circostanze in cui abbiamo conosciuto una persona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Questo tipo di fatti possono essere acquisiti </a:t>
            </a:r>
            <a:r>
              <a:rPr i="1" lang="it-IT"/>
              <a:t>in un unico tentativo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Inoltre sono </a:t>
            </a:r>
            <a:r>
              <a:rPr i="1" lang="it-IT"/>
              <a:t>direttamente accessibili alla coscienza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59" name="Google Shape;159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5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4"/>
          <p:cNvSpPr txBox="1"/>
          <p:nvPr>
            <p:ph idx="1" type="body"/>
          </p:nvPr>
        </p:nvSpPr>
        <p:spPr>
          <a:xfrm>
            <a:off x="457200" y="1196752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Memoria dichiarativa e memoria procedurale dipendono da sistemi neuronali anatomicamente distinti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Alla memoria dichiarativa sono deputate </a:t>
            </a:r>
            <a:r>
              <a:rPr i="1" lang="it-IT"/>
              <a:t>strutture medio-temporali e diencefaliche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Alla memoria procedurale sono deputati i </a:t>
            </a:r>
            <a:r>
              <a:rPr i="1" lang="it-IT"/>
              <a:t>gangli della base </a:t>
            </a:r>
            <a:r>
              <a:rPr lang="it-IT"/>
              <a:t>e il </a:t>
            </a:r>
            <a:r>
              <a:rPr i="1" lang="it-IT"/>
              <a:t>cervelletto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distinzione è confermata da </a:t>
            </a:r>
            <a:r>
              <a:rPr i="1" lang="it-IT"/>
              <a:t>dati su pazienti neurologici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Vi sono lesioni cerebrali che danneggiano selettivamente la memoria dichiarativa: i pazienti non sono in grado di apprendere nuove conoscenze ma sono in grado di apprendere nuove procedure</a:t>
            </a:r>
            <a:endParaRPr/>
          </a:p>
          <a:p>
            <a:pPr indent="-3048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65" name="Google Shape;16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6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15"/>
          <p:cNvSpPr txBox="1"/>
          <p:nvPr>
            <p:ph type="title"/>
          </p:nvPr>
        </p:nvSpPr>
        <p:spPr>
          <a:xfrm>
            <a:off x="467544" y="620688"/>
            <a:ext cx="820891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Memoria esplicita e memoria implicita</a:t>
            </a:r>
            <a:endParaRPr/>
          </a:p>
        </p:txBody>
      </p:sp>
      <p:sp>
        <p:nvSpPr>
          <p:cNvPr id="171" name="Google Shape;171;p15"/>
          <p:cNvSpPr txBox="1"/>
          <p:nvPr>
            <p:ph idx="1" type="body"/>
          </p:nvPr>
        </p:nvSpPr>
        <p:spPr>
          <a:xfrm>
            <a:off x="457200" y="134076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Questa distinzione è basata sulla distinzione tra test di memoria espliciti e impliciti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nei </a:t>
            </a:r>
            <a:r>
              <a:rPr i="1" lang="it-IT">
                <a:solidFill>
                  <a:srgbClr val="800000"/>
                </a:solidFill>
              </a:rPr>
              <a:t>test espliciti</a:t>
            </a:r>
            <a:r>
              <a:rPr b="1" lang="it-IT">
                <a:solidFill>
                  <a:schemeClr val="hlink"/>
                </a:solidFill>
              </a:rPr>
              <a:t> </a:t>
            </a:r>
            <a:r>
              <a:rPr lang="it-IT"/>
              <a:t>le istruzioni fanno specifico riferimento al recupero cosciente dell’informazione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nei </a:t>
            </a:r>
            <a:r>
              <a:rPr i="1" lang="it-IT">
                <a:solidFill>
                  <a:srgbClr val="800000"/>
                </a:solidFill>
              </a:rPr>
              <a:t>test impliciti</a:t>
            </a:r>
            <a:r>
              <a:rPr b="1" lang="it-IT">
                <a:solidFill>
                  <a:schemeClr val="hlink"/>
                </a:solidFill>
              </a:rPr>
              <a:t> </a:t>
            </a:r>
            <a:r>
              <a:rPr lang="it-IT"/>
              <a:t>la memoria è uno strumento per lo svolgimento di un compito non direttamente connesso con il recupero cosciente dell’informazione</a:t>
            </a:r>
            <a:endParaRPr/>
          </a:p>
        </p:txBody>
      </p:sp>
      <p:sp>
        <p:nvSpPr>
          <p:cNvPr id="172" name="Google Shape;172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</a:t>
            </a:r>
            <a:r>
              <a:rPr i="1" lang="it-IT">
                <a:solidFill>
                  <a:srgbClr val="800000"/>
                </a:solidFill>
              </a:rPr>
              <a:t>paradigma di identificazione percettiva</a:t>
            </a:r>
            <a:r>
              <a:rPr i="1" lang="it-IT">
                <a:solidFill>
                  <a:schemeClr val="hlink"/>
                </a:solidFill>
              </a:rPr>
              <a:t> </a:t>
            </a:r>
            <a:r>
              <a:rPr lang="it-IT"/>
              <a:t>è un classico paradigma di memoria implicita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soggetti devono identificare delle parole presentate per un tempo molto breve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Alcune parole sono state già mostrate in precedenza altre sono nuove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soggetti identificano </a:t>
            </a:r>
            <a:r>
              <a:rPr i="1" lang="it-IT"/>
              <a:t>più facilmente le parole viste in precedenza</a:t>
            </a:r>
            <a:r>
              <a:rPr lang="it-IT"/>
              <a:t> (</a:t>
            </a:r>
            <a:r>
              <a:rPr i="1" lang="it-IT">
                <a:solidFill>
                  <a:srgbClr val="800000"/>
                </a:solidFill>
              </a:rPr>
              <a:t>effetto di facilitazione o priming</a:t>
            </a:r>
            <a:r>
              <a:rPr lang="it-IT"/>
              <a:t>)</a:t>
            </a:r>
            <a:endParaRPr/>
          </a:p>
        </p:txBody>
      </p:sp>
      <p:sp>
        <p:nvSpPr>
          <p:cNvPr id="178" name="Google Shape;178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7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/>
          <p:nvPr>
            <p:ph type="title"/>
          </p:nvPr>
        </p:nvSpPr>
        <p:spPr>
          <a:xfrm>
            <a:off x="467544" y="692696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Memoria retrospettiva e memoria prospettica</a:t>
            </a:r>
            <a:endParaRPr/>
          </a:p>
        </p:txBody>
      </p:sp>
      <p:sp>
        <p:nvSpPr>
          <p:cNvPr id="184" name="Google Shape;184;p17"/>
          <p:cNvSpPr txBox="1"/>
          <p:nvPr>
            <p:ph idx="1" type="body"/>
          </p:nvPr>
        </p:nvSpPr>
        <p:spPr>
          <a:xfrm>
            <a:off x="457200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Possiamo recuperare dalla memoria fatti o episodi del </a:t>
            </a:r>
            <a:r>
              <a:rPr i="1" lang="it-IT"/>
              <a:t>passato</a:t>
            </a:r>
            <a:r>
              <a:rPr lang="it-IT"/>
              <a:t> (</a:t>
            </a:r>
            <a:r>
              <a:rPr i="1" lang="it-IT">
                <a:solidFill>
                  <a:srgbClr val="800000"/>
                </a:solidFill>
              </a:rPr>
              <a:t>memoria retrospettiva</a:t>
            </a:r>
            <a:r>
              <a:rPr lang="it-IT"/>
              <a:t>)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oppure possiamo ricordare piani, intenzioni e azioni collocati nel </a:t>
            </a:r>
            <a:r>
              <a:rPr i="1" lang="it-IT"/>
              <a:t>futuro</a:t>
            </a:r>
            <a:r>
              <a:rPr lang="it-IT"/>
              <a:t> (</a:t>
            </a:r>
            <a:r>
              <a:rPr i="1" lang="it-IT">
                <a:solidFill>
                  <a:srgbClr val="800000"/>
                </a:solidFill>
              </a:rPr>
              <a:t>memoria prospettica</a:t>
            </a:r>
            <a:r>
              <a:rPr lang="it-IT"/>
              <a:t>)</a:t>
            </a:r>
            <a:endParaRPr/>
          </a:p>
        </p:txBody>
      </p:sp>
      <p:sp>
        <p:nvSpPr>
          <p:cNvPr id="185" name="Google Shape;185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8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8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 processo che porta al ricordo di un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it-IT"/>
              <a:t>intenzione si possono distinguere almeno cinque aspetti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la </a:t>
            </a:r>
            <a:r>
              <a:rPr i="1" lang="it-IT"/>
              <a:t>formazione </a:t>
            </a:r>
            <a:r>
              <a:rPr lang="it-IT"/>
              <a:t>e </a:t>
            </a:r>
            <a:r>
              <a:rPr i="1" lang="it-IT"/>
              <a:t>codifica </a:t>
            </a:r>
            <a:r>
              <a:rPr lang="it-IT"/>
              <a:t>di un’intenzione e dell’azione associata 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l’intervallo di </a:t>
            </a:r>
            <a:r>
              <a:rPr i="1" lang="it-IT"/>
              <a:t>ritenzione</a:t>
            </a:r>
            <a:r>
              <a:rPr lang="it-IT"/>
              <a:t> (intervallo tra la codifica dell’intenzione e l’inizio dell’intervallo potenziale di prestazione)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l’intervallo di </a:t>
            </a:r>
            <a:r>
              <a:rPr i="1" lang="it-IT"/>
              <a:t>prestazione</a:t>
            </a:r>
            <a:r>
              <a:rPr lang="it-IT"/>
              <a:t> (periodo di tempo in cui l’intenzione deve essere recuperata)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la </a:t>
            </a:r>
            <a:r>
              <a:rPr i="1" lang="it-IT"/>
              <a:t>realizzazione </a:t>
            </a:r>
            <a:r>
              <a:rPr lang="it-IT"/>
              <a:t>dell’intenzione 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la </a:t>
            </a:r>
            <a:r>
              <a:rPr i="1" lang="it-IT"/>
              <a:t>valutazione </a:t>
            </a:r>
            <a:r>
              <a:rPr lang="it-IT"/>
              <a:t>del risultato</a:t>
            </a:r>
            <a:endParaRPr/>
          </a:p>
        </p:txBody>
      </p:sp>
      <p:sp>
        <p:nvSpPr>
          <p:cNvPr id="191" name="Google Shape;191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9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La memoria autobiografica</a:t>
            </a:r>
            <a:endParaRPr/>
          </a:p>
        </p:txBody>
      </p:sp>
      <p:sp>
        <p:nvSpPr>
          <p:cNvPr id="197" name="Google Shape;197;p19"/>
          <p:cNvSpPr txBox="1"/>
          <p:nvPr>
            <p:ph idx="1" type="body"/>
          </p:nvPr>
        </p:nvSpPr>
        <p:spPr>
          <a:xfrm>
            <a:off x="457200" y="134076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autobiografica </a:t>
            </a:r>
            <a:r>
              <a:rPr lang="it-IT"/>
              <a:t>è riferita al ricordo di </a:t>
            </a:r>
            <a:r>
              <a:rPr i="1" lang="it-IT">
                <a:solidFill>
                  <a:srgbClr val="800000"/>
                </a:solidFill>
              </a:rPr>
              <a:t>informazioni legate al sé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sistema dei ricordi autobiografici comprende tre livelli organizzati gerarchicamente: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estesi periodi della vita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eventi generali (giorni o settimane)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eventi specifici (ore)</a:t>
            </a:r>
            <a:endParaRPr/>
          </a:p>
        </p:txBody>
      </p:sp>
      <p:sp>
        <p:nvSpPr>
          <p:cNvPr id="198" name="Google Shape;198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97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0"/>
          <p:cNvSpPr txBox="1"/>
          <p:nvPr>
            <p:ph idx="1" type="body"/>
          </p:nvPr>
        </p:nvSpPr>
        <p:spPr>
          <a:xfrm>
            <a:off x="457200" y="1196752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memoria autobiografica ha carattere </a:t>
            </a:r>
            <a:r>
              <a:rPr i="1" lang="it-IT">
                <a:solidFill>
                  <a:srgbClr val="800000"/>
                </a:solidFill>
              </a:rPr>
              <a:t>ricostruttivo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 ricordi tendono a essere ricostruiti in base alle nostre credenze, a quello che sappiamo e a quello che desideriamo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Perciò i ricordi episodici dovrebbero essere concepiti come </a:t>
            </a:r>
            <a:r>
              <a:rPr i="1" lang="it-IT"/>
              <a:t>interpretazioni </a:t>
            </a:r>
            <a:r>
              <a:rPr lang="it-IT"/>
              <a:t>più che come fatti</a:t>
            </a:r>
            <a:endParaRPr/>
          </a:p>
          <a:p>
            <a:pPr indent="-1905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In molti casi la rievocazione di un evento consiste nell’</a:t>
            </a:r>
            <a:r>
              <a:rPr i="1" lang="it-IT"/>
              <a:t>integrazione</a:t>
            </a:r>
            <a:r>
              <a:rPr lang="it-IT"/>
              <a:t> di dettagli estratti da episodi simili (</a:t>
            </a:r>
            <a:r>
              <a:rPr i="1" lang="it-IT">
                <a:solidFill>
                  <a:srgbClr val="800000"/>
                </a:solidFill>
              </a:rPr>
              <a:t>memoria riepisodica</a:t>
            </a:r>
            <a:r>
              <a:rPr lang="it-IT"/>
              <a:t>)</a:t>
            </a:r>
            <a:endParaRPr/>
          </a:p>
        </p:txBody>
      </p:sp>
      <p:sp>
        <p:nvSpPr>
          <p:cNvPr id="204" name="Google Shape;204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3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Natura multicomponenziale della memoria</a:t>
            </a:r>
            <a:endParaRPr/>
          </a:p>
        </p:txBody>
      </p:sp>
      <p:sp>
        <p:nvSpPr>
          <p:cNvPr id="95" name="Google Shape;95;p2"/>
          <p:cNvSpPr txBox="1"/>
          <p:nvPr>
            <p:ph idx="1" type="body"/>
          </p:nvPr>
        </p:nvSpPr>
        <p:spPr>
          <a:xfrm>
            <a:off x="457200" y="1412776"/>
            <a:ext cx="8219256" cy="432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Ciò che chiamiamo 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/>
              <a:t>ricordo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»</a:t>
            </a:r>
            <a:r>
              <a:rPr lang="it-IT"/>
              <a:t> è il risultato di un </a:t>
            </a:r>
            <a:r>
              <a:rPr i="1" lang="it-IT">
                <a:solidFill>
                  <a:srgbClr val="800000"/>
                </a:solidFill>
              </a:rPr>
              <a:t>insieme di sistemi di memoria differenti </a:t>
            </a:r>
            <a:r>
              <a:rPr lang="it-IT"/>
              <a:t>ma in interazione fra loro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La visione multisistemica della memoria offre (nonostante le apparenze) una spiegazione più semplice dei fenomeni della memoria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Dati empirici a favore della visione multisistemica della memoria: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il </a:t>
            </a:r>
            <a:r>
              <a:rPr i="1" lang="it-IT"/>
              <a:t>sovraccarico</a:t>
            </a:r>
            <a:r>
              <a:rPr lang="it-IT"/>
              <a:t> di un sistema lascia intatti gli altri sistemi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delle </a:t>
            </a:r>
            <a:r>
              <a:rPr i="1" lang="it-IT"/>
              <a:t>lesioni cerebrali </a:t>
            </a:r>
            <a:r>
              <a:rPr lang="it-IT"/>
              <a:t>possono danneggiare un sistema ma non gli altri</a:t>
            </a:r>
            <a:endParaRPr/>
          </a:p>
          <a:p>
            <a:pPr indent="-457200" lvl="0" marL="45720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Font typeface="Noto Sans Symbols"/>
              <a:buChar char="▪"/>
            </a:pPr>
            <a:r>
              <a:rPr lang="it-IT"/>
              <a:t>certe </a:t>
            </a:r>
            <a:r>
              <a:rPr i="1" lang="it-IT"/>
              <a:t>variabili sperimentali </a:t>
            </a:r>
            <a:r>
              <a:rPr lang="it-IT"/>
              <a:t>hanno effetto sul funzionamento di un sistema ma non degli altri</a:t>
            </a:r>
            <a:endParaRPr/>
          </a:p>
        </p:txBody>
      </p:sp>
      <p:sp>
        <p:nvSpPr>
          <p:cNvPr id="96" name="Google Shape;9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95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1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Il pensiero episodico futuro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 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memoria episodica di eventi passati, grazie alla sua natura ricostruttiva piuttosto che riproduttiva, è in grado di proiettarsi anche nel futuro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</a:t>
            </a:r>
            <a:r>
              <a:rPr i="1" lang="it-IT">
                <a:solidFill>
                  <a:srgbClr val="800000"/>
                </a:solidFill>
              </a:rPr>
              <a:t>pensiero episodico futuro</a:t>
            </a:r>
            <a:r>
              <a:rPr i="1" lang="it-IT"/>
              <a:t> </a:t>
            </a:r>
            <a:r>
              <a:rPr lang="it-IT"/>
              <a:t>è la simulazione di episodi futuri nella quale ci «proiettiamo in avanti nel tempo per pre-esperire un evento» (Atance e O’Neill 2001)</a:t>
            </a:r>
            <a:endParaRPr/>
          </a:p>
        </p:txBody>
      </p:sp>
      <p:sp>
        <p:nvSpPr>
          <p:cNvPr id="210" name="Google Shape;21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0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/>
          <p:nvPr>
            <p:ph type="title"/>
          </p:nvPr>
        </p:nvSpPr>
        <p:spPr>
          <a:xfrm>
            <a:off x="467544" y="620688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L’oblio</a:t>
            </a:r>
            <a:endParaRPr/>
          </a:p>
        </p:txBody>
      </p:sp>
      <p:sp>
        <p:nvSpPr>
          <p:cNvPr id="216" name="Google Shape;216;p22"/>
          <p:cNvSpPr txBox="1"/>
          <p:nvPr>
            <p:ph idx="1" type="body"/>
          </p:nvPr>
        </p:nvSpPr>
        <p:spPr>
          <a:xfrm>
            <a:off x="457200" y="1340768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Nella memoria episodica, il lavoro di interpretazione e ricostruzione lascia necessariamente </a:t>
            </a:r>
            <a:r>
              <a:rPr i="1" lang="it-IT"/>
              <a:t>cadere molte delle informazioni </a:t>
            </a:r>
            <a:r>
              <a:rPr lang="it-IT"/>
              <a:t>con le quali veniamo in contatto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L’</a:t>
            </a:r>
            <a:r>
              <a:rPr i="1" lang="it-IT">
                <a:solidFill>
                  <a:srgbClr val="800000"/>
                </a:solidFill>
              </a:rPr>
              <a:t>oblio</a:t>
            </a:r>
            <a:r>
              <a:rPr lang="it-IT"/>
              <a:t> è una conseguenza della natura interpretativa e ricostruttiva della memoria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i="1" lang="it-IT"/>
              <a:t>Senza l’oblio non potremmo ricordare </a:t>
            </a:r>
            <a:r>
              <a:rPr lang="it-IT"/>
              <a:t>(almeno, non come noi esseri umani ricordiamo)</a:t>
            </a:r>
            <a:endParaRPr/>
          </a:p>
        </p:txBody>
      </p:sp>
      <p:sp>
        <p:nvSpPr>
          <p:cNvPr id="217" name="Google Shape;217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995936" y="2564904"/>
            <a:ext cx="144016" cy="360040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2"/>
          <p:cNvSpPr/>
          <p:nvPr/>
        </p:nvSpPr>
        <p:spPr>
          <a:xfrm>
            <a:off x="3995936" y="3789040"/>
            <a:ext cx="144016" cy="360040"/>
          </a:xfrm>
          <a:prstGeom prst="downArrow">
            <a:avLst>
              <a:gd fmla="val 50000" name="adj1"/>
              <a:gd fmla="val 50000" name="adj2"/>
            </a:avLst>
          </a:prstGeom>
          <a:gradFill>
            <a:gsLst>
              <a:gs pos="0">
                <a:srgbClr val="2D5C97"/>
              </a:gs>
              <a:gs pos="80000">
                <a:srgbClr val="3C7AC5"/>
              </a:gs>
              <a:gs pos="100000">
                <a:srgbClr val="397BC9"/>
              </a:gs>
            </a:gsLst>
            <a:lin ang="16200000" scaled="0"/>
          </a:gradFill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sm" w="sm" type="none"/>
          </a:ln>
          <a:effectLst>
            <a:outerShdw blurRad="40000" rotWithShape="0" dir="5400000" dist="23000">
              <a:srgbClr val="000000">
                <a:alpha val="34901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21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/>
          <p:nvPr>
            <p:ph type="title"/>
          </p:nvPr>
        </p:nvSpPr>
        <p:spPr>
          <a:xfrm>
            <a:off x="467544" y="692696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Il ricordo come processo</a:t>
            </a:r>
            <a:endParaRPr/>
          </a:p>
        </p:txBody>
      </p:sp>
      <p:sp>
        <p:nvSpPr>
          <p:cNvPr id="102" name="Google Shape;102;p3"/>
          <p:cNvSpPr txBox="1"/>
          <p:nvPr>
            <p:ph idx="1" type="body"/>
          </p:nvPr>
        </p:nvSpPr>
        <p:spPr>
          <a:xfrm>
            <a:off x="457200" y="148478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Nella strada verso il ricordo si possono riconoscere tre processi distinti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acquisire l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’</a:t>
            </a:r>
            <a:r>
              <a:rPr lang="it-IT"/>
              <a:t>informazione (</a:t>
            </a:r>
            <a:r>
              <a:rPr i="1" lang="it-IT"/>
              <a:t>codifica</a:t>
            </a:r>
            <a:r>
              <a:rPr lang="it-IT"/>
              <a:t>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mantenerla nella memoria (</a:t>
            </a:r>
            <a:r>
              <a:rPr i="1" lang="it-IT"/>
              <a:t>ritenzione</a:t>
            </a:r>
            <a:r>
              <a:rPr lang="it-IT"/>
              <a:t>)</a:t>
            </a:r>
            <a:endParaRPr/>
          </a:p>
          <a:p>
            <a:pPr indent="-457200" lvl="0" marL="4572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>
                <a:latin typeface="Arial"/>
                <a:ea typeface="Arial"/>
                <a:cs typeface="Arial"/>
                <a:sym typeface="Arial"/>
              </a:rPr>
              <a:t>«</a:t>
            </a:r>
            <a:r>
              <a:rPr lang="it-IT"/>
              <a:t>ripescarla</a:t>
            </a:r>
            <a:r>
              <a:rPr lang="it-IT">
                <a:latin typeface="Arial"/>
                <a:ea typeface="Arial"/>
                <a:cs typeface="Arial"/>
                <a:sym typeface="Arial"/>
              </a:rPr>
              <a:t>», </a:t>
            </a:r>
            <a:r>
              <a:rPr lang="it-IT"/>
              <a:t>cioè riportarla allo stato attivo (</a:t>
            </a:r>
            <a:r>
              <a:rPr i="1" lang="it-IT"/>
              <a:t>recupero</a:t>
            </a:r>
            <a:r>
              <a:rPr lang="it-IT"/>
              <a:t>)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</p:txBody>
      </p:sp>
      <p:sp>
        <p:nvSpPr>
          <p:cNvPr id="103" name="Google Shape;103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2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"/>
          <p:cNvSpPr txBox="1"/>
          <p:nvPr>
            <p:ph idx="1" type="body"/>
          </p:nvPr>
        </p:nvSpPr>
        <p:spPr>
          <a:xfrm>
            <a:off x="457200" y="836712"/>
            <a:ext cx="8219256" cy="504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La codifica e la ritenzione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codifica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si riferisce al modo in cui la nuova informazione viene inserita in un contesto di informazioni precedenti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 codici possono essere di vario tipo: per es., visivo o semantico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forza della traccia di memoria dipende dalla </a:t>
            </a:r>
            <a:r>
              <a:rPr i="1" lang="it-IT">
                <a:solidFill>
                  <a:srgbClr val="800000"/>
                </a:solidFill>
              </a:rPr>
              <a:t>profondità di codifica</a:t>
            </a:r>
            <a:r>
              <a:rPr lang="it-IT"/>
              <a:t>: più è profondo il livello di elaborazione dello stimolo più è probabile che la traccia di memoria sia durevole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 si codifica l’informazione sulla base del significato si ottiene una migliore </a:t>
            </a:r>
            <a:r>
              <a:rPr i="1" lang="it-IT">
                <a:solidFill>
                  <a:srgbClr val="800000"/>
                </a:solidFill>
              </a:rPr>
              <a:t>ritenzione</a:t>
            </a:r>
            <a:endParaRPr/>
          </a:p>
        </p:txBody>
      </p:sp>
      <p:sp>
        <p:nvSpPr>
          <p:cNvPr id="109" name="Google Shape;109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08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idx="1" type="body"/>
          </p:nvPr>
        </p:nvSpPr>
        <p:spPr>
          <a:xfrm>
            <a:off x="457200" y="764704"/>
            <a:ext cx="8219256" cy="5112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b="1" lang="it-IT">
                <a:solidFill>
                  <a:srgbClr val="800000"/>
                </a:solidFill>
              </a:rPr>
              <a:t>Il recupero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Secondo E. Tulving, ciò che una persona ricorda non dipende soltanto dalle proprietà della traccia di memoria in quanto tale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Le tracce di memoria sono solo </a:t>
            </a:r>
            <a:r>
              <a:rPr i="1" lang="it-IT"/>
              <a:t>disposizioni</a:t>
            </a:r>
            <a:r>
              <a:rPr lang="it-IT"/>
              <a:t> o potenzialità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Affinché il </a:t>
            </a:r>
            <a:r>
              <a:rPr i="1" lang="it-IT">
                <a:solidFill>
                  <a:srgbClr val="800000"/>
                </a:solidFill>
              </a:rPr>
              <a:t>recupero</a:t>
            </a:r>
            <a:r>
              <a:rPr b="1" lang="it-IT">
                <a:solidFill>
                  <a:srgbClr val="800000"/>
                </a:solidFill>
              </a:rPr>
              <a:t> </a:t>
            </a:r>
            <a:r>
              <a:rPr lang="it-IT"/>
              <a:t>avvenga deve essere presente un </a:t>
            </a:r>
            <a:r>
              <a:rPr i="1" lang="it-IT">
                <a:solidFill>
                  <a:srgbClr val="800000"/>
                </a:solidFill>
              </a:rPr>
              <a:t>suggerimento </a:t>
            </a:r>
            <a:r>
              <a:rPr lang="it-IT"/>
              <a:t>(</a:t>
            </a:r>
            <a:r>
              <a:rPr i="1" lang="it-IT"/>
              <a:t>cue</a:t>
            </a:r>
            <a:r>
              <a:rPr lang="it-IT"/>
              <a:t>) appropriato che attivi la traccia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/>
              <a:t>compatibilità</a:t>
            </a:r>
            <a:r>
              <a:rPr i="1" lang="it-IT">
                <a:solidFill>
                  <a:srgbClr val="800000"/>
                </a:solidFill>
              </a:rPr>
              <a:t> </a:t>
            </a:r>
            <a:r>
              <a:rPr lang="it-IT"/>
              <a:t>fra la traccia quale è stata codificata e le caratteristiche dell’informazione presente al recupero determina il ricordo (</a:t>
            </a:r>
            <a:r>
              <a:rPr i="1" lang="it-IT">
                <a:solidFill>
                  <a:srgbClr val="800000"/>
                </a:solidFill>
              </a:rPr>
              <a:t>principio di specificità della codifica</a:t>
            </a:r>
            <a:r>
              <a:rPr lang="it-IT"/>
              <a:t>)</a:t>
            </a:r>
            <a:endParaRPr/>
          </a:p>
        </p:txBody>
      </p:sp>
      <p:sp>
        <p:nvSpPr>
          <p:cNvPr id="115" name="Google Shape;115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14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idx="1" type="body"/>
          </p:nvPr>
        </p:nvSpPr>
        <p:spPr>
          <a:xfrm>
            <a:off x="457200" y="1052736"/>
            <a:ext cx="8219256" cy="475252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b="1" lang="it-IT">
                <a:solidFill>
                  <a:srgbClr val="800000"/>
                </a:solidFill>
              </a:rPr>
              <a:t>Memoria a breve termine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a breve termine </a:t>
            </a:r>
            <a:r>
              <a:rPr lang="it-IT"/>
              <a:t>(MBT) è una memoria che </a:t>
            </a:r>
            <a:r>
              <a:rPr i="1" lang="it-IT"/>
              <a:t>mantiene ed elabora le informazioni durante l’esecuzione di compiti cognitivi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Tale memoria ha capacità </a:t>
            </a:r>
            <a:r>
              <a:rPr i="1" lang="it-IT"/>
              <a:t>limitata</a:t>
            </a:r>
            <a:r>
              <a:rPr lang="it-IT"/>
              <a:t> e può mantenere l’informazione solo per un </a:t>
            </a:r>
            <a:r>
              <a:rPr i="1" lang="it-IT"/>
              <a:t>breve periodo di tempo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È stata dimostrata l’esistenza di una </a:t>
            </a:r>
            <a:r>
              <a:rPr i="1" lang="it-IT">
                <a:solidFill>
                  <a:srgbClr val="800000"/>
                </a:solidFill>
              </a:rPr>
              <a:t>memoria visuo-spaziale a breve termine</a:t>
            </a:r>
            <a:r>
              <a:rPr lang="it-IT"/>
              <a:t> (la cui traccia dura circa 2 secondi) e di una </a:t>
            </a:r>
            <a:r>
              <a:rPr i="1" lang="it-IT">
                <a:solidFill>
                  <a:srgbClr val="800000"/>
                </a:solidFill>
              </a:rPr>
              <a:t>memoria uditivo-verbale a breve termine</a:t>
            </a:r>
            <a:r>
              <a:rPr lang="it-IT"/>
              <a:t> (la cui traccia dura da 2 a 20 secondi)</a:t>
            </a:r>
            <a:endParaRPr/>
          </a:p>
        </p:txBody>
      </p:sp>
      <p:sp>
        <p:nvSpPr>
          <p:cNvPr id="121" name="Google Shape;121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0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idx="1" type="body"/>
          </p:nvPr>
        </p:nvSpPr>
        <p:spPr>
          <a:xfrm>
            <a:off x="457200" y="1052736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b="1" lang="it-IT">
                <a:solidFill>
                  <a:srgbClr val="800000"/>
                </a:solidFill>
              </a:rPr>
              <a:t>Memoria a lungo termine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a lungo termine </a:t>
            </a:r>
            <a:r>
              <a:rPr lang="it-IT"/>
              <a:t>(MLT) ha una capacità molto maggiore rispetto alla memoria a breve termine e il ricordo può perdurare per un tempo molto lungo (mesi o anni) 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 i="1">
              <a:solidFill>
                <a:srgbClr val="800000"/>
              </a:solidFill>
            </a:endParaRPr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800000"/>
              </a:buClr>
              <a:buSzPct val="100000"/>
              <a:buNone/>
            </a:pPr>
            <a:r>
              <a:rPr i="1" lang="it-IT">
                <a:solidFill>
                  <a:srgbClr val="800000"/>
                </a:solidFill>
              </a:rPr>
              <a:t>Memoria a lungo termine visiva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Studi sul riconoscimento visivo mostrano livelli di riconoscimento molto alti anche parecchio tempo dopo la presentazione degli stimoli</a:t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44"/>
              </a:spcBef>
              <a:spcAft>
                <a:spcPts val="0"/>
              </a:spcAft>
              <a:buClr>
                <a:srgbClr val="000090"/>
              </a:buClr>
              <a:buSzPct val="100000"/>
              <a:buNone/>
            </a:pPr>
            <a:r>
              <a:rPr lang="it-IT"/>
              <a:t>Una parte considerevole del riconoscimento di una scena è frutto di processi di </a:t>
            </a:r>
            <a:r>
              <a:rPr i="1" lang="it-IT"/>
              <a:t>ricostruzione e riorganizzazione </a:t>
            </a:r>
            <a:r>
              <a:rPr lang="it-IT"/>
              <a:t>(E. Loftus)</a:t>
            </a:r>
            <a:endParaRPr/>
          </a:p>
        </p:txBody>
      </p:sp>
      <p:sp>
        <p:nvSpPr>
          <p:cNvPr id="127" name="Google Shape;127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26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idx="1" type="body"/>
          </p:nvPr>
        </p:nvSpPr>
        <p:spPr>
          <a:xfrm>
            <a:off x="457200" y="1124744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400"/>
              <a:buNone/>
            </a:pPr>
            <a:r>
              <a:rPr i="1" lang="it-IT">
                <a:solidFill>
                  <a:srgbClr val="800000"/>
                </a:solidFill>
              </a:rPr>
              <a:t>Memoria a lungo termine uditivo-verbale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Riguarda la </a:t>
            </a:r>
            <a:r>
              <a:rPr i="1" lang="it-IT"/>
              <a:t>dimensione semantica del linguaggio </a:t>
            </a:r>
            <a:r>
              <a:rPr lang="it-IT"/>
              <a:t>ma anche </a:t>
            </a:r>
            <a:r>
              <a:rPr i="1" lang="it-IT"/>
              <a:t>caratteristiche sensoriali </a:t>
            </a:r>
            <a:r>
              <a:rPr lang="it-IT"/>
              <a:t>come voci e toni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Il riconoscimento arriva a livelli molto alti (95% per le voci e 90% per i suoni)</a:t>
            </a:r>
            <a:endParaRPr/>
          </a:p>
        </p:txBody>
      </p:sp>
      <p:sp>
        <p:nvSpPr>
          <p:cNvPr id="133" name="Google Shape;133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2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467544" y="692696"/>
            <a:ext cx="8208912" cy="4320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00000"/>
              </a:buClr>
              <a:buSzPts val="2800"/>
              <a:buFont typeface="Calibri"/>
              <a:buNone/>
            </a:pPr>
            <a:r>
              <a:rPr lang="it-IT"/>
              <a:t>Memoria episodica e memoria semantica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457200" y="1556792"/>
            <a:ext cx="8219256" cy="46085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Nella MLT si può distinguere tra una memoria episodica e una memoria semantica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rPr lang="it-IT"/>
              <a:t>La </a:t>
            </a:r>
            <a:r>
              <a:rPr i="1" lang="it-IT">
                <a:solidFill>
                  <a:srgbClr val="800000"/>
                </a:solidFill>
              </a:rPr>
              <a:t>memoria episodica</a:t>
            </a:r>
            <a:r>
              <a:rPr i="1" lang="it-IT"/>
              <a:t> </a:t>
            </a:r>
            <a:r>
              <a:rPr lang="it-IT"/>
              <a:t>si riferisce a specifici </a:t>
            </a:r>
            <a:r>
              <a:rPr i="1" lang="it-IT">
                <a:solidFill>
                  <a:srgbClr val="800000"/>
                </a:solidFill>
              </a:rPr>
              <a:t>eventi ed esperienze personali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Contiene informazioni spazio-temporali che specificano </a:t>
            </a:r>
            <a:r>
              <a:rPr i="1" lang="it-IT"/>
              <a:t>dove e quando </a:t>
            </a:r>
            <a:r>
              <a:rPr lang="it-IT"/>
              <a:t>si è verificato l’evento</a:t>
            </a:r>
            <a:endParaRPr/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Clr>
                <a:srgbClr val="000090"/>
              </a:buClr>
              <a:buSzPts val="2400"/>
              <a:buFont typeface="Noto Sans Symbols"/>
              <a:buChar char="▪"/>
            </a:pPr>
            <a:r>
              <a:rPr lang="it-IT"/>
              <a:t>È organizzata </a:t>
            </a:r>
            <a:r>
              <a:rPr i="1" lang="it-IT"/>
              <a:t>cronologicamente</a:t>
            </a:r>
            <a:endParaRPr/>
          </a:p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/>
                                        <p:tgtEl>
                                          <p:spTgt spid="139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x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2014-07-28T14:21:47Z</dcterms:created>
  <dc:creator>ILARIA MARTINI</dc:creator>
</cp:coreProperties>
</file>